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charts/chart2.xml" ContentType="application/vnd.openxmlformats-officedocument.drawingml.chart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2E578C"/>
            </a:solid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explosion val="10"/>
          <c:dPt>
            <c:idx val="0"/>
            <c:explosion val="10"/>
            <c:spPr>
              <a:solidFill>
                <a:srgbClr val="2E578C"/>
              </a:solid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Pt>
            <c:idx val="1"/>
            <c:explosion val="10"/>
            <c:spPr>
              <a:solidFill>
                <a:srgbClr val="5D9648"/>
              </a:solid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90500" dist="25400" dir="5400000">
                          <a:srgbClr val="000000">
                            <a:alpha val="50000"/>
                          </a:srgbClr>
                        </a:outerShdw>
                      </a:effectLst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90500" dist="25400" dir="5400000">
                          <a:srgbClr val="000000">
                            <a:alpha val="50000"/>
                          </a:srgbClr>
                        </a:outerShdw>
                      </a:effectLst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28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25400" dir="5400000">
                        <a:srgbClr val="000000">
                          <a:alpha val="5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Not Sick</c:v>
                </c:pt>
                <c:pt idx="1">
                  <c:v>Sick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243000000.000000</c:v>
                </c:pt>
                <c:pt idx="1">
                  <c:v>76000000.000000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3"/>
                    <a:lumOff val="-7113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explosion val="0"/>
          <c:dPt>
            <c:idx val="0"/>
            <c:explosion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hueOff val="321133"/>
                      <a:satOff val="-12043"/>
                      <a:lumOff val="-7113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Pt>
            <c:idx val="1"/>
            <c:explosion val="0"/>
            <c:spPr>
              <a:gradFill flip="none" rotWithShape="1">
                <a:gsLst>
                  <a:gs pos="0">
                    <a:srgbClr val="1F8D0E"/>
                  </a:gs>
                  <a:gs pos="100000">
                    <a:srgbClr val="1A610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Pt>
            <c:idx val="2"/>
            <c:explosion val="0"/>
            <c:spPr>
              <a:gradFill flip="none" rotWithShape="1">
                <a:gsLst>
                  <a:gs pos="0">
                    <a:srgbClr val="0E979B"/>
                  </a:gs>
                  <a:gs pos="100000">
                    <a:srgbClr val="0F636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90500" dist="25400" dir="5400000">
                          <a:srgbClr val="000000">
                            <a:alpha val="50000"/>
                          </a:srgbClr>
                        </a:outerShdw>
                      </a:effectLst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90500" dist="25400" dir="5400000">
                          <a:srgbClr val="000000">
                            <a:alpha val="50000"/>
                          </a:srgbClr>
                        </a:outerShdw>
                      </a:effectLst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90500" dist="25400" dir="5400000">
                          <a:srgbClr val="000000">
                            <a:alpha val="50000"/>
                          </a:srgbClr>
                        </a:outerShdw>
                      </a:effectLst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28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25400" dir="5400000">
                        <a:srgbClr val="000000">
                          <a:alpha val="5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Pass</c:v>
                </c:pt>
                <c:pt idx="1">
                  <c:v>Cond</c:v>
                </c:pt>
                <c:pt idx="2">
                  <c:v>Fail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5590.000000</c:v>
                </c:pt>
                <c:pt idx="1">
                  <c:v>7.000000</c:v>
                </c:pt>
                <c:pt idx="2">
                  <c:v>1.000000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image" Target="../media/image6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1270000" y="1638300"/>
            <a:ext cx="10464800" cy="3906937"/>
          </a:xfrm>
          <a:prstGeom prst="rect">
            <a:avLst/>
          </a:prstGeom>
        </p:spPr>
        <p:txBody>
          <a:bodyPr anchor="ctr"/>
          <a:lstStyle/>
          <a:p>
            <a:pPr defTabSz="566674">
              <a:defRPr sz="3492"/>
            </a:pPr>
            <a:r>
              <a:t>Team ΔΣβ (DSB) presents</a:t>
            </a:r>
          </a:p>
          <a:p>
            <a:pPr defTabSz="566674">
              <a:defRPr sz="3492"/>
            </a:pPr>
          </a:p>
          <a:p>
            <a:pPr defTabSz="566674">
              <a:defRPr sz="1164"/>
            </a:pPr>
          </a:p>
          <a:p>
            <a:pPr defTabSz="566674">
              <a:defRPr sz="7760"/>
            </a:pPr>
            <a:r>
              <a:t>Sacramento County Restaurant Food Safety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xfrm>
            <a:off x="1270000" y="5778500"/>
            <a:ext cx="10464800" cy="1967459"/>
          </a:xfrm>
          <a:prstGeom prst="rect">
            <a:avLst/>
          </a:prstGeom>
        </p:spPr>
        <p:txBody>
          <a:bodyPr anchor="ctr"/>
          <a:lstStyle/>
          <a:p>
            <a:pPr/>
            <a:r>
              <a:t>To reduce food-borne illness, hospitalizations and associated deaths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newresul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163" y="639533"/>
            <a:ext cx="12112474" cy="4156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closed-gate.jpg"/>
          <p:cNvPicPr>
            <a:picLocks noChangeAspect="1"/>
          </p:cNvPicPr>
          <p:nvPr/>
        </p:nvPicPr>
        <p:blipFill>
          <a:blip r:embed="rId3">
            <a:extLst/>
          </a:blip>
          <a:srcRect l="0" t="9485" r="0" b="26292"/>
          <a:stretch>
            <a:fillRect/>
          </a:stretch>
        </p:blipFill>
        <p:spPr>
          <a:xfrm>
            <a:off x="7507630" y="5069284"/>
            <a:ext cx="4673289" cy="4017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colsed.jpg"/>
          <p:cNvPicPr>
            <a:picLocks noChangeAspect="1"/>
          </p:cNvPicPr>
          <p:nvPr/>
        </p:nvPicPr>
        <p:blipFill>
          <a:blip r:embed="rId4">
            <a:extLst/>
          </a:blip>
          <a:srcRect l="0" t="0" r="15729" b="0"/>
          <a:stretch>
            <a:fillRect/>
          </a:stretch>
        </p:blipFill>
        <p:spPr>
          <a:xfrm>
            <a:off x="762000" y="5039629"/>
            <a:ext cx="6024509" cy="4017742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 flipH="1" rot="19143241">
            <a:off x="10474529" y="2451253"/>
            <a:ext cx="2124784" cy="342058"/>
          </a:xfrm>
          <a:prstGeom prst="rightArrow">
            <a:avLst>
              <a:gd name="adj1" fmla="val 10102"/>
              <a:gd name="adj2" fmla="val 15543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5" name="Shape 155"/>
          <p:cNvSpPr/>
          <p:nvPr/>
        </p:nvSpPr>
        <p:spPr>
          <a:xfrm flipH="1" rot="19143241">
            <a:off x="3286329" y="1879753"/>
            <a:ext cx="2124784" cy="342058"/>
          </a:xfrm>
          <a:prstGeom prst="rightArrow">
            <a:avLst>
              <a:gd name="adj1" fmla="val 10102"/>
              <a:gd name="adj2" fmla="val 15543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6" name="Shape 156"/>
          <p:cNvSpPr/>
          <p:nvPr/>
        </p:nvSpPr>
        <p:spPr>
          <a:xfrm flipH="1" rot="19143241">
            <a:off x="3286329" y="952653"/>
            <a:ext cx="2124784" cy="342058"/>
          </a:xfrm>
          <a:prstGeom prst="rightArrow">
            <a:avLst>
              <a:gd name="adj1" fmla="val 10102"/>
              <a:gd name="adj2" fmla="val 15543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4" grpId="1"/>
      <p:bldP build="whole" bldLvl="1" animBg="1" rev="0" advAuto="0" spid="153" grpId="4"/>
      <p:bldP build="whole" bldLvl="1" animBg="1" rev="0" advAuto="0" spid="156" grpId="3"/>
      <p:bldP build="whole" bldLvl="1" animBg="1" rev="0" advAuto="0" spid="152" grpId="5"/>
      <p:bldP build="whole" bldLvl="1" animBg="1" rev="0" advAuto="0" spid="155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FAQs</a:t>
            </a:r>
          </a:p>
        </p:txBody>
      </p:sp>
      <p:sp>
        <p:nvSpPr>
          <p:cNvPr id="159" name="Shape 159"/>
          <p:cNvSpPr/>
          <p:nvPr>
            <p:ph type="body" idx="1"/>
          </p:nvPr>
        </p:nvSpPr>
        <p:spPr>
          <a:xfrm>
            <a:off x="952500" y="318770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When can it going live?</a:t>
            </a:r>
          </a:p>
          <a:p>
            <a:pPr/>
            <a:r>
              <a:t>Will it be available for Yelp mobile as well?</a:t>
            </a:r>
          </a:p>
          <a:p>
            <a:pPr/>
            <a:r>
              <a:t>How frequently will data be updated?</a:t>
            </a:r>
          </a:p>
          <a:p>
            <a:pPr/>
            <a:r>
              <a:t>That’s nice, is it useful for anything else?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Policy Decisions</a:t>
            </a:r>
          </a:p>
          <a:p>
            <a:pPr>
              <a:defRPr sz="2000"/>
            </a:pPr>
          </a:p>
          <a:p>
            <a:pPr>
              <a:defRPr sz="3000"/>
            </a:pPr>
            <a:r>
              <a:t>Open Data as of 2016-03-02</a:t>
            </a:r>
          </a:p>
        </p:txBody>
      </p:sp>
      <p:sp>
        <p:nvSpPr>
          <p:cNvPr id="162" name="Shape 162"/>
          <p:cNvSpPr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50000"/>
              </a:lnSpc>
            </a:pPr>
            <a:r>
              <a:t>5,598 inspections</a:t>
            </a:r>
          </a:p>
          <a:p>
            <a:pPr>
              <a:lnSpc>
                <a:spcPct val="50000"/>
              </a:lnSpc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22,903</a:t>
            </a:r>
            <a:r>
              <a:t> violations</a:t>
            </a:r>
          </a:p>
          <a:p>
            <a:pPr>
              <a:lnSpc>
                <a:spcPct val="50000"/>
              </a:lnSpc>
            </a:pPr>
            <a:r>
              <a:t>500 for vermin (cockroaches, rats, etc.)</a:t>
            </a:r>
          </a:p>
          <a:p>
            <a:pPr>
              <a:lnSpc>
                <a:spcPct val="50000"/>
              </a:lnSpc>
            </a:pPr>
            <a:r>
              <a:t>1 Red Fail</a:t>
            </a:r>
          </a:p>
          <a:p>
            <a:pPr>
              <a:lnSpc>
                <a:spcPct val="50000"/>
              </a:lnSpc>
            </a:pPr>
            <a:r>
              <a:t>7 Yellow Conditional</a:t>
            </a:r>
          </a:p>
          <a:p>
            <a:pPr>
              <a:lnSpc>
                <a:spcPct val="50000"/>
              </a:lnSpc>
            </a:pPr>
            <a:r>
              <a:t>5,590 Green Pass</a:t>
            </a:r>
          </a:p>
        </p:txBody>
      </p:sp>
      <p:grpSp>
        <p:nvGrpSpPr>
          <p:cNvPr id="166" name="Group 166"/>
          <p:cNvGrpSpPr/>
          <p:nvPr/>
        </p:nvGrpSpPr>
        <p:grpSpPr>
          <a:xfrm>
            <a:off x="8519369" y="3688367"/>
            <a:ext cx="3905867" cy="5265133"/>
            <a:chOff x="0" y="0"/>
            <a:chExt cx="3905866" cy="5265132"/>
          </a:xfrm>
        </p:grpSpPr>
        <p:graphicFrame>
          <p:nvGraphicFramePr>
            <p:cNvPr id="163" name="Chart 163"/>
            <p:cNvGraphicFramePr/>
            <p:nvPr/>
          </p:nvGraphicFramePr>
          <p:xfrm>
            <a:off x="0" y="2420332"/>
            <a:ext cx="2844800" cy="2844801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2"/>
            </a:graphicData>
          </a:graphic>
        </p:graphicFrame>
        <p:sp>
          <p:nvSpPr>
            <p:cNvPr id="164" name="Shape 164"/>
            <p:cNvSpPr/>
            <p:nvPr/>
          </p:nvSpPr>
          <p:spPr>
            <a:xfrm flipH="1">
              <a:off x="1503149" y="827167"/>
              <a:ext cx="1036964" cy="1466463"/>
            </a:xfrm>
            <a:prstGeom prst="line">
              <a:avLst/>
            </a:prstGeom>
            <a:noFill/>
            <a:ln w="50800" cap="flat">
              <a:solidFill>
                <a:srgbClr val="97181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165" name="Shape 165"/>
            <p:cNvSpPr/>
            <p:nvPr/>
          </p:nvSpPr>
          <p:spPr>
            <a:xfrm>
              <a:off x="2423395" y="0"/>
              <a:ext cx="1482472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.018%</a:t>
              </a:r>
            </a:p>
          </p:txBody>
        </p:sp>
      </p:grpSp>
      <p:grpSp>
        <p:nvGrpSpPr>
          <p:cNvPr id="169" name="Group 169"/>
          <p:cNvGrpSpPr/>
          <p:nvPr/>
        </p:nvGrpSpPr>
        <p:grpSpPr>
          <a:xfrm>
            <a:off x="3245510" y="8219924"/>
            <a:ext cx="6114391" cy="1127277"/>
            <a:chOff x="0" y="0"/>
            <a:chExt cx="6114390" cy="1127275"/>
          </a:xfrm>
        </p:grpSpPr>
        <p:sp>
          <p:nvSpPr>
            <p:cNvPr id="167" name="Shape 167"/>
            <p:cNvSpPr/>
            <p:nvPr/>
          </p:nvSpPr>
          <p:spPr>
            <a:xfrm>
              <a:off x="0" y="441475"/>
              <a:ext cx="3922980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(Actually 99.76%)</a:t>
              </a:r>
            </a:p>
          </p:txBody>
        </p:sp>
        <p:sp>
          <p:nvSpPr>
            <p:cNvPr id="168" name="Shape 168"/>
            <p:cNvSpPr/>
            <p:nvPr/>
          </p:nvSpPr>
          <p:spPr>
            <a:xfrm flipV="1">
              <a:off x="3968090" y="0"/>
              <a:ext cx="2146301" cy="809776"/>
            </a:xfrm>
            <a:prstGeom prst="line">
              <a:avLst/>
            </a:prstGeom>
            <a:noFill/>
            <a:ln w="25400" cap="flat">
              <a:solidFill>
                <a:srgbClr val="97181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" grpId="2"/>
      <p:bldP build="whole" bldLvl="1" animBg="1" rev="0" advAuto="0" spid="169" grpId="3"/>
      <p:bldP build="p" bldLvl="5" animBg="1" rev="0" advAuto="0" spid="16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FAQs</a:t>
            </a:r>
          </a:p>
        </p:txBody>
      </p:sp>
      <p:sp>
        <p:nvSpPr>
          <p:cNvPr id="172" name="Shape 172"/>
          <p:cNvSpPr/>
          <p:nvPr>
            <p:ph type="body" idx="1"/>
          </p:nvPr>
        </p:nvSpPr>
        <p:spPr>
          <a:xfrm>
            <a:off x="952500" y="318770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When is it going live?</a:t>
            </a:r>
          </a:p>
          <a:p>
            <a:pPr/>
            <a:r>
              <a:t>Will it be available for Yelp mobile as well?</a:t>
            </a:r>
          </a:p>
          <a:p>
            <a:pPr/>
            <a:r>
              <a:t>How frequently will data be updated?</a:t>
            </a:r>
          </a:p>
          <a:p>
            <a:pPr/>
            <a:r>
              <a:t>That’s nice, is it useful for anything else?</a:t>
            </a:r>
          </a:p>
          <a:p>
            <a:pPr/>
            <a:r>
              <a:t>How can this be developed further in the future?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73887">
              <a:defRPr sz="5119"/>
            </a:pPr>
            <a:r>
              <a:t>Chicago Food Inspection Forecasting</a:t>
            </a:r>
          </a:p>
          <a:p>
            <a:pPr defTabSz="373887">
              <a:defRPr sz="3839" u="sng"/>
            </a:pPr>
            <a:r>
              <a:t>Optimizing Inspections with Analytics</a:t>
            </a:r>
          </a:p>
        </p:txBody>
      </p:sp>
      <p:sp>
        <p:nvSpPr>
          <p:cNvPr id="175" name="Shape 175"/>
          <p:cNvSpPr/>
          <p:nvPr/>
        </p:nvSpPr>
        <p:spPr>
          <a:xfrm>
            <a:off x="1809242" y="2738119"/>
            <a:ext cx="9386317" cy="6563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lnSpc>
                <a:spcPct val="120000"/>
              </a:lnSpc>
              <a:buSzPct val="75000"/>
              <a:buChar char="•"/>
              <a:defRPr sz="4000"/>
            </a:pPr>
            <a:r>
              <a:t>Previous major violations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  <a:defRPr sz="4000"/>
            </a:pPr>
            <a:r>
              <a:t>High temperatures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  <a:defRPr sz="4000"/>
            </a:pPr>
            <a:r>
              <a:t>Nearby garbage, sanitation and food illness complaints via 311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  <a:defRPr sz="4000"/>
            </a:pPr>
            <a:r>
              <a:t>Type of facility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  <a:defRPr sz="4000"/>
            </a:pPr>
            <a:r>
              <a:t>Concurrent tobacco or alcohol license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  <a:defRPr sz="4000"/>
            </a:pPr>
            <a:r>
              <a:t>How long since last inspection?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  <a:defRPr sz="4000"/>
            </a:pPr>
            <a:r>
              <a:t>How long in business?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  <a:defRPr sz="4000"/>
            </a:pPr>
            <a:r>
              <a:t>What inspector was assigned?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oo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8700" y="5302250"/>
            <a:ext cx="5867400" cy="334010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/>
        </p:nvSpPr>
        <p:spPr>
          <a:xfrm>
            <a:off x="2761805" y="609596"/>
            <a:ext cx="7481190" cy="3606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Chicago’s Result:</a:t>
            </a:r>
          </a:p>
          <a:p>
            <a:pPr/>
          </a:p>
          <a:p>
            <a:pPr/>
            <a:r>
              <a:rPr b="1">
                <a:latin typeface="Helvetica"/>
                <a:ea typeface="Helvetica"/>
                <a:cs typeface="Helvetica"/>
                <a:sym typeface="Helvetica"/>
              </a:rPr>
              <a:t>7 day </a:t>
            </a:r>
            <a:r>
              <a:t>earlier detection of</a:t>
            </a:r>
          </a:p>
          <a:p>
            <a:pPr/>
            <a:r>
              <a:t> restaurants with critical violations</a:t>
            </a:r>
          </a:p>
          <a:p>
            <a:pPr/>
            <a:r>
              <a:t>…</a:t>
            </a:r>
          </a:p>
          <a:p>
            <a:pPr>
              <a:defRPr b="1" i="1">
                <a:latin typeface="Helvetica"/>
                <a:ea typeface="Helvetica"/>
                <a:cs typeface="Helvetica"/>
                <a:sym typeface="Helvetica"/>
              </a:defRPr>
            </a:pPr>
            <a:r>
              <a:t>Healthier, safer people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3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0877" y="1572675"/>
            <a:ext cx="7403046" cy="768240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/>
        </p:nvSpPr>
        <p:spPr>
          <a:xfrm>
            <a:off x="2757220" y="127000"/>
            <a:ext cx="7490360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311 Open Data</a:t>
            </a:r>
          </a:p>
          <a:p>
            <a:pPr/>
            <a:r>
              <a:t>Food Related Complaints for 2016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73887">
              <a:defRPr sz="5119"/>
            </a:pPr>
            <a:r>
              <a:t>Chicago Food Inspection Forecasting</a:t>
            </a:r>
          </a:p>
          <a:p>
            <a:pPr defTabSz="373887">
              <a:defRPr sz="3839" u="sng"/>
            </a:pPr>
            <a:r>
              <a:t>Optimizing Inspections with Analytics</a:t>
            </a:r>
          </a:p>
        </p:txBody>
      </p:sp>
      <p:sp>
        <p:nvSpPr>
          <p:cNvPr id="184" name="Shape 184"/>
          <p:cNvSpPr/>
          <p:nvPr/>
        </p:nvSpPr>
        <p:spPr>
          <a:xfrm>
            <a:off x="1809242" y="2738119"/>
            <a:ext cx="9386317" cy="6563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lnSpc>
                <a:spcPct val="120000"/>
              </a:lnSpc>
              <a:buClr>
                <a:srgbClr val="535353"/>
              </a:buClr>
              <a:buSzPct val="75000"/>
              <a:buChar char="•"/>
              <a:defRPr sz="4000"/>
            </a:pPr>
            <a:r>
              <a:t>Previous major violations</a:t>
            </a:r>
          </a:p>
          <a:p>
            <a:pPr marL="457200" indent="-457200" algn="l">
              <a:lnSpc>
                <a:spcPct val="120000"/>
              </a:lnSpc>
              <a:buClr>
                <a:srgbClr val="535353"/>
              </a:buClr>
              <a:buSzPct val="75000"/>
              <a:buChar char="•"/>
              <a:defRPr sz="4000"/>
            </a:pPr>
            <a:r>
              <a:t>High temperatures</a:t>
            </a:r>
          </a:p>
          <a:p>
            <a:pPr marL="457200" indent="-457200" algn="l">
              <a:lnSpc>
                <a:spcPct val="120000"/>
              </a:lnSpc>
              <a:buClr>
                <a:srgbClr val="535353"/>
              </a:buClr>
              <a:buSzPct val="75000"/>
              <a:buChar char="•"/>
              <a:defRPr sz="4000"/>
            </a:pPr>
            <a:r>
              <a:t>Nearby garbage, sanitation and food illness complaints via 311</a:t>
            </a:r>
          </a:p>
          <a:p>
            <a:pPr marL="457200" indent="-457200" algn="l">
              <a:lnSpc>
                <a:spcPct val="120000"/>
              </a:lnSpc>
              <a:buClr>
                <a:srgbClr val="535353"/>
              </a:buClr>
              <a:buSzPct val="75000"/>
              <a:buChar char="•"/>
              <a:defRPr sz="4000"/>
            </a:pPr>
            <a:r>
              <a:t>Type of facility</a:t>
            </a:r>
          </a:p>
          <a:p>
            <a:pPr marL="457200" indent="-457200" algn="l">
              <a:lnSpc>
                <a:spcPct val="120000"/>
              </a:lnSpc>
              <a:buClr>
                <a:srgbClr val="535353"/>
              </a:buClr>
              <a:buSzPct val="75000"/>
              <a:buChar char="•"/>
              <a:defRPr sz="4000"/>
            </a:pPr>
            <a:r>
              <a:t>Concurrent tobacco or alcohol license</a:t>
            </a:r>
          </a:p>
          <a:p>
            <a:pPr marL="457200" indent="-457200" algn="l">
              <a:lnSpc>
                <a:spcPct val="120000"/>
              </a:lnSpc>
              <a:buClr>
                <a:srgbClr val="535353"/>
              </a:buClr>
              <a:buSzPct val="75000"/>
              <a:buChar char="•"/>
              <a:defRPr sz="4000"/>
            </a:pPr>
            <a:r>
              <a:t>How long since last inspection?</a:t>
            </a:r>
          </a:p>
          <a:p>
            <a:pPr marL="457200" indent="-457200" algn="l">
              <a:lnSpc>
                <a:spcPct val="120000"/>
              </a:lnSpc>
              <a:buClr>
                <a:srgbClr val="535353"/>
              </a:buClr>
              <a:buSzPct val="75000"/>
              <a:buChar char="•"/>
              <a:defRPr sz="4000"/>
            </a:pPr>
            <a:r>
              <a:t>How long in business?</a:t>
            </a:r>
          </a:p>
          <a:p>
            <a:pPr marL="457200" indent="-457200" algn="l">
              <a:lnSpc>
                <a:spcPct val="120000"/>
              </a:lnSpc>
              <a:buClr>
                <a:srgbClr val="535353"/>
              </a:buClr>
              <a:buSzPct val="75000"/>
              <a:buChar char="•"/>
              <a:defRPr sz="4000"/>
            </a:pPr>
            <a:r>
              <a:t>What inspector was assigned?</a:t>
            </a:r>
          </a:p>
        </p:txBody>
      </p:sp>
      <p:pic>
        <p:nvPicPr>
          <p:cNvPr id="185" name="pasted-image.png"/>
          <p:cNvPicPr>
            <a:picLocks noChangeAspect="1"/>
          </p:cNvPicPr>
          <p:nvPr/>
        </p:nvPicPr>
        <p:blipFill>
          <a:blip r:embed="rId2">
            <a:alphaModFix amt="74795"/>
            <a:extLst/>
          </a:blip>
          <a:stretch>
            <a:fillRect/>
          </a:stretch>
        </p:blipFill>
        <p:spPr>
          <a:xfrm>
            <a:off x="3603193" y="2998521"/>
            <a:ext cx="5798414" cy="6042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xfrm>
            <a:off x="1270000" y="2174924"/>
            <a:ext cx="10464800" cy="5403752"/>
          </a:xfrm>
          <a:prstGeom prst="rect">
            <a:avLst/>
          </a:prstGeom>
        </p:spPr>
        <p:txBody>
          <a:bodyPr/>
          <a:lstStyle/>
          <a:p>
            <a:pPr defTabSz="408940">
              <a:defRPr sz="5600"/>
            </a:pPr>
            <a:r>
              <a:t>Use </a:t>
            </a:r>
            <a:r>
              <a:rPr i="1"/>
              <a:t>open data to allow</a:t>
            </a: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common</a:t>
            </a:r>
            <a:r>
              <a:t> lay people to protect their health by making informed food safety decisions…</a:t>
            </a:r>
          </a:p>
          <a:p>
            <a:pPr defTabSz="408940">
              <a:defRPr sz="5600"/>
            </a:pPr>
          </a:p>
          <a:p>
            <a:pPr defTabSz="408940">
              <a:defRPr sz="5600"/>
            </a:pPr>
            <a:r>
              <a:t>without the need for </a:t>
            </a:r>
            <a:r>
              <a:rPr i="1"/>
              <a:t>another</a:t>
            </a:r>
            <a:r>
              <a:t> app</a:t>
            </a:r>
          </a:p>
        </p:txBody>
      </p:sp>
      <p:sp>
        <p:nvSpPr>
          <p:cNvPr id="188" name="Shape 188"/>
          <p:cNvSpPr/>
          <p:nvPr/>
        </p:nvSpPr>
        <p:spPr>
          <a:xfrm>
            <a:off x="5774677" y="977899"/>
            <a:ext cx="145544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TL;DR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xfrm>
            <a:off x="952500" y="381000"/>
            <a:ext cx="11099800" cy="1280915"/>
          </a:xfrm>
          <a:prstGeom prst="rect">
            <a:avLst/>
          </a:prstGeom>
        </p:spPr>
        <p:txBody>
          <a:bodyPr/>
          <a:lstStyle>
            <a:lvl1pPr>
              <a:defRPr sz="6000" u="sng"/>
            </a:lvl1pPr>
          </a:lstStyle>
          <a:p>
            <a:pPr/>
            <a:r>
              <a:t>Team ΔΣβ (DSB)</a:t>
            </a:r>
          </a:p>
        </p:txBody>
      </p:sp>
      <p:sp>
        <p:nvSpPr>
          <p:cNvPr id="191" name="Shape 191"/>
          <p:cNvSpPr/>
          <p:nvPr>
            <p:ph type="body" sz="half" idx="1"/>
          </p:nvPr>
        </p:nvSpPr>
        <p:spPr>
          <a:xfrm>
            <a:off x="559792" y="1770335"/>
            <a:ext cx="11776025" cy="308649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30000"/>
              </a:lnSpc>
              <a:buSzTx/>
              <a:buNone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Joseph Lei						Christine Feaster</a:t>
            </a:r>
          </a:p>
          <a:p>
            <a:pPr marL="0" indent="0">
              <a:lnSpc>
                <a:spcPct val="30000"/>
              </a:lnSpc>
              <a:buSzTx/>
              <a:buNone/>
            </a:pPr>
            <a:r>
              <a:t>joseph.lei@gmail.com		feasterc@gmail.com</a:t>
            </a:r>
          </a:p>
          <a:p>
            <a:pPr marL="0" indent="0">
              <a:lnSpc>
                <a:spcPct val="30000"/>
              </a:lnSpc>
              <a:buSzTx/>
              <a:buNone/>
            </a:pPr>
            <a:r>
              <a:t>josephlei.com				</a:t>
            </a:r>
          </a:p>
          <a:p>
            <a:pPr marL="0" indent="0">
              <a:lnSpc>
                <a:spcPct val="30000"/>
              </a:lnSpc>
              <a:buSzTx/>
              <a:buNone/>
            </a:pPr>
            <a:r>
              <a:t>github.com/josephlei			github.com/femmestem</a:t>
            </a:r>
          </a:p>
        </p:txBody>
      </p:sp>
      <p:grpSp>
        <p:nvGrpSpPr>
          <p:cNvPr id="194" name="Group 194"/>
          <p:cNvGrpSpPr/>
          <p:nvPr/>
        </p:nvGrpSpPr>
        <p:grpSpPr>
          <a:xfrm>
            <a:off x="559792" y="5099942"/>
            <a:ext cx="11885217" cy="4303491"/>
            <a:chOff x="0" y="0"/>
            <a:chExt cx="11885216" cy="4303489"/>
          </a:xfrm>
        </p:grpSpPr>
        <p:sp>
          <p:nvSpPr>
            <p:cNvPr id="192" name="Shape 192"/>
            <p:cNvSpPr/>
            <p:nvPr/>
          </p:nvSpPr>
          <p:spPr>
            <a:xfrm>
              <a:off x="392707" y="0"/>
              <a:ext cx="11099801" cy="1280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6000" u="sng"/>
              </a:lvl1pPr>
            </a:lstStyle>
            <a:p>
              <a:pPr/>
              <a:r>
                <a:t>Special Thanks</a:t>
              </a:r>
            </a:p>
          </p:txBody>
        </p:sp>
        <p:sp>
          <p:nvSpPr>
            <p:cNvPr id="193" name="Shape 193"/>
            <p:cNvSpPr/>
            <p:nvPr/>
          </p:nvSpPr>
          <p:spPr>
            <a:xfrm>
              <a:off x="0" y="1216992"/>
              <a:ext cx="11885217" cy="3086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l">
                <a:lnSpc>
                  <a:spcPct val="30000"/>
                </a:lnSpc>
                <a:spcBef>
                  <a:spcPts val="4200"/>
                </a:spcBef>
              </a:pPr>
              <a:r>
                <a:t>Kelly McCoy						Sacramento County EMD</a:t>
              </a:r>
            </a:p>
            <a:p>
              <a:pPr algn="l">
                <a:lnSpc>
                  <a:spcPct val="30000"/>
                </a:lnSpc>
                <a:spcBef>
                  <a:spcPts val="4200"/>
                </a:spcBef>
              </a:pPr>
              <a:r>
                <a:t>Quy Le								Yelp User Operations</a:t>
              </a:r>
            </a:p>
            <a:p>
              <a:pPr algn="l">
                <a:lnSpc>
                  <a:spcPct val="30000"/>
                </a:lnSpc>
                <a:spcBef>
                  <a:spcPts val="4200"/>
                </a:spcBef>
              </a:pPr>
              <a:r>
                <a:t>Karina Salehi						Yelp User Operations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pPr/>
            <a:r>
              <a:t>CDC Annual Estimates for USA</a:t>
            </a:r>
          </a:p>
        </p:txBody>
      </p:sp>
      <p:sp>
        <p:nvSpPr>
          <p:cNvPr id="123" name="Shape 123"/>
          <p:cNvSpPr/>
          <p:nvPr>
            <p:ph type="body" sz="quarter" idx="1"/>
          </p:nvPr>
        </p:nvSpPr>
        <p:spPr>
          <a:xfrm>
            <a:off x="473794" y="5261297"/>
            <a:ext cx="6951812" cy="1892896"/>
          </a:xfrm>
          <a:prstGeom prst="rect">
            <a:avLst/>
          </a:prstGeom>
        </p:spPr>
        <p:txBody>
          <a:bodyPr anchor="t"/>
          <a:lstStyle/>
          <a:p>
            <a:pPr marL="380999" indent="-380999">
              <a:defRPr sz="4000"/>
            </a:pPr>
            <a:r>
              <a:t>300,000 hospitalizations</a:t>
            </a:r>
          </a:p>
          <a:p>
            <a:pPr marL="380999" indent="-380999">
              <a:defRPr sz="4000"/>
            </a:pPr>
            <a:r>
              <a:t>5,000 DEATHS</a:t>
            </a:r>
          </a:p>
        </p:txBody>
      </p:sp>
      <p:grpSp>
        <p:nvGrpSpPr>
          <p:cNvPr id="126" name="Group 126"/>
          <p:cNvGrpSpPr/>
          <p:nvPr/>
        </p:nvGrpSpPr>
        <p:grpSpPr>
          <a:xfrm>
            <a:off x="473794" y="3333750"/>
            <a:ext cx="11972207" cy="4800600"/>
            <a:chOff x="0" y="0"/>
            <a:chExt cx="11972205" cy="4800600"/>
          </a:xfrm>
        </p:grpSpPr>
        <p:graphicFrame>
          <p:nvGraphicFramePr>
            <p:cNvPr id="124" name="Chart 124"/>
            <p:cNvGraphicFramePr/>
            <p:nvPr/>
          </p:nvGraphicFramePr>
          <p:xfrm>
            <a:off x="7171605" y="0"/>
            <a:ext cx="4800601" cy="4800600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2"/>
            </a:graphicData>
          </a:graphic>
        </p:graphicFrame>
        <p:sp>
          <p:nvSpPr>
            <p:cNvPr id="125" name="Shape 125"/>
            <p:cNvSpPr/>
            <p:nvPr/>
          </p:nvSpPr>
          <p:spPr>
            <a:xfrm>
              <a:off x="0" y="869946"/>
              <a:ext cx="6679633" cy="711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380999" indent="-380999" algn="l">
                <a:spcBef>
                  <a:spcPts val="3800"/>
                </a:spcBef>
                <a:buSzPct val="75000"/>
                <a:buChar char="•"/>
                <a:defRPr sz="4000"/>
              </a:pP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76,000,000</a:t>
              </a:r>
              <a:r>
                <a:t> people get sick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" grpId="1"/>
      <p:bldP build="p" bldLvl="5" animBg="1" rev="0" advAuto="0" spid="123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yelp-2c-outli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6150" y="2444750"/>
            <a:ext cx="8572500" cy="4864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robwould.png"/>
          <p:cNvPicPr>
            <a:picLocks noChangeAspect="1"/>
          </p:cNvPicPr>
          <p:nvPr/>
        </p:nvPicPr>
        <p:blipFill>
          <a:blip r:embed="rId2">
            <a:extLst/>
          </a:blip>
          <a:srcRect l="0" t="5256" r="0" b="0"/>
          <a:stretch>
            <a:fillRect/>
          </a:stretch>
        </p:blipFill>
        <p:spPr>
          <a:xfrm>
            <a:off x="1320193" y="828675"/>
            <a:ext cx="10364414" cy="8096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PERIALPALAC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1073150"/>
            <a:ext cx="11125200" cy="7607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/>
        </p:nvSpPr>
        <p:spPr>
          <a:xfrm flipH="1" rot="19143241">
            <a:off x="10893628" y="6743853"/>
            <a:ext cx="2124784" cy="342058"/>
          </a:xfrm>
          <a:prstGeom prst="rightArrow">
            <a:avLst>
              <a:gd name="adj1" fmla="val 10102"/>
              <a:gd name="adj2" fmla="val 155431"/>
            </a:avLst>
          </a:prstGeom>
          <a:solidFill>
            <a:schemeClr val="accent2">
              <a:hueOff val="-1342298"/>
              <a:satOff val="-4651"/>
              <a:lumOff val="19617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WARNIN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9850" y="2794000"/>
            <a:ext cx="7785100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P VIOLATION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8850" y="1003300"/>
            <a:ext cx="11087100" cy="774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 flipH="1" rot="19143241">
            <a:off x="2943429" y="4140353"/>
            <a:ext cx="2124784" cy="342058"/>
          </a:xfrm>
          <a:prstGeom prst="rightArrow">
            <a:avLst>
              <a:gd name="adj1" fmla="val 10102"/>
              <a:gd name="adj2" fmla="val 15543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39" name="Shape 139"/>
          <p:cNvSpPr/>
          <p:nvPr/>
        </p:nvSpPr>
        <p:spPr>
          <a:xfrm flipH="1" rot="19143241">
            <a:off x="6397829" y="6908953"/>
            <a:ext cx="2124784" cy="342058"/>
          </a:xfrm>
          <a:prstGeom prst="rightArrow">
            <a:avLst>
              <a:gd name="adj1" fmla="val 10102"/>
              <a:gd name="adj2" fmla="val 15543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8" grpId="2"/>
      <p:bldP build="whole" bldLvl="1" animBg="1" rev="0" advAuto="0" spid="13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robwould.png"/>
          <p:cNvPicPr>
            <a:picLocks noChangeAspect="1"/>
          </p:cNvPicPr>
          <p:nvPr/>
        </p:nvPicPr>
        <p:blipFill>
          <a:blip r:embed="rId2">
            <a:extLst/>
          </a:blip>
          <a:srcRect l="0" t="5256" r="0" b="0"/>
          <a:stretch>
            <a:fillRect/>
          </a:stretch>
        </p:blipFill>
        <p:spPr>
          <a:xfrm>
            <a:off x="1320193" y="828675"/>
            <a:ext cx="10364414" cy="8096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oldresul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4628" y="561921"/>
            <a:ext cx="10055544" cy="8629758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 flipH="1" rot="19143241">
            <a:off x="8798129" y="4343553"/>
            <a:ext cx="2124784" cy="342058"/>
          </a:xfrm>
          <a:prstGeom prst="rightArrow">
            <a:avLst>
              <a:gd name="adj1" fmla="val 10102"/>
              <a:gd name="adj2" fmla="val 15543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5" name="Shape 145"/>
          <p:cNvSpPr/>
          <p:nvPr/>
        </p:nvSpPr>
        <p:spPr>
          <a:xfrm flipH="1" rot="19143241">
            <a:off x="8798129" y="6159653"/>
            <a:ext cx="2124784" cy="342058"/>
          </a:xfrm>
          <a:prstGeom prst="rightArrow">
            <a:avLst>
              <a:gd name="adj1" fmla="val 10102"/>
              <a:gd name="adj2" fmla="val 15543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6" name="Shape 146"/>
          <p:cNvSpPr/>
          <p:nvPr/>
        </p:nvSpPr>
        <p:spPr>
          <a:xfrm flipH="1" rot="19143241">
            <a:off x="8798129" y="7848753"/>
            <a:ext cx="2124784" cy="342058"/>
          </a:xfrm>
          <a:prstGeom prst="rightArrow">
            <a:avLst>
              <a:gd name="adj1" fmla="val 10102"/>
              <a:gd name="adj2" fmla="val 15543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7" name="Shape 147"/>
          <p:cNvSpPr/>
          <p:nvPr/>
        </p:nvSpPr>
        <p:spPr>
          <a:xfrm flipH="1" rot="19143241">
            <a:off x="3286329" y="3556153"/>
            <a:ext cx="2124784" cy="342058"/>
          </a:xfrm>
          <a:prstGeom prst="rightArrow">
            <a:avLst>
              <a:gd name="adj1" fmla="val 10102"/>
              <a:gd name="adj2" fmla="val 15543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8" name="Shape 148"/>
          <p:cNvSpPr/>
          <p:nvPr/>
        </p:nvSpPr>
        <p:spPr>
          <a:xfrm flipH="1" rot="19143241">
            <a:off x="3286329" y="5270653"/>
            <a:ext cx="2124784" cy="342058"/>
          </a:xfrm>
          <a:prstGeom prst="rightArrow">
            <a:avLst>
              <a:gd name="adj1" fmla="val 10102"/>
              <a:gd name="adj2" fmla="val 15543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9" name="Shape 149"/>
          <p:cNvSpPr/>
          <p:nvPr/>
        </p:nvSpPr>
        <p:spPr>
          <a:xfrm flipH="1" rot="19143241">
            <a:off x="3286329" y="7048653"/>
            <a:ext cx="2124784" cy="342058"/>
          </a:xfrm>
          <a:prstGeom prst="rightArrow">
            <a:avLst>
              <a:gd name="adj1" fmla="val 10102"/>
              <a:gd name="adj2" fmla="val 15543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" grpId="4"/>
      <p:bldP build="whole" bldLvl="1" animBg="1" rev="0" advAuto="0" spid="145" grpId="2"/>
      <p:bldP build="whole" bldLvl="1" animBg="1" rev="0" advAuto="0" spid="146" grpId="3"/>
      <p:bldP build="whole" bldLvl="1" animBg="1" rev="0" advAuto="0" spid="144" grpId="1"/>
      <p:bldP build="whole" bldLvl="1" animBg="1" rev="0" advAuto="0" spid="148" grpId="5"/>
      <p:bldP build="whole" bldLvl="1" animBg="1" rev="0" advAuto="0" spid="147" grpId="6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